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9" r:id="rId10"/>
    <p:sldId id="264" r:id="rId11"/>
    <p:sldId id="265" r:id="rId12"/>
    <p:sldId id="266" r:id="rId13"/>
    <p:sldId id="267" r:id="rId14"/>
    <p:sldId id="270" r:id="rId15"/>
    <p:sldId id="268" r:id="rId16"/>
    <p:sldId id="271" r:id="rId17"/>
    <p:sldId id="272" r:id="rId18"/>
    <p:sldId id="273" r:id="rId19"/>
    <p:sldId id="274" r:id="rId20"/>
    <p:sldId id="281" r:id="rId21"/>
    <p:sldId id="277" r:id="rId22"/>
    <p:sldId id="276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51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F159D-9724-4935-B555-B6A5A1109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48D24-1258-4115-99A7-3582D38DC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52A93-5F15-4B62-94AA-033D0CBB7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5C2-2ECA-40C9-A18E-D919ECB6C701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7CB8-599A-4B53-B2CD-AE20ACB5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E247F-77E2-4CF0-AB9C-190A6B66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0F3-C0CC-43A7-B6D9-FDA0D87D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5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A27E-5C31-42D1-B366-16791A58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D6023-7F1C-40B1-A605-0A8CEAE63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2937E-37DB-4BFF-AFE3-AB453E29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5C2-2ECA-40C9-A18E-D919ECB6C701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98CFA-3759-44EB-97DE-21574D37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AB8C4-715C-4FC2-94E8-7ECDC07B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0F3-C0CC-43A7-B6D9-FDA0D87D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13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B6884-595A-4B6B-9DD3-3238D94B3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8CBF4-AF96-4582-8AA6-736C6468F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7FA9A-1B8E-48AD-AA90-1A80C8CA3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5C2-2ECA-40C9-A18E-D919ECB6C701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DAA72-3702-46C6-9D04-47689309B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BE591-140A-4958-B176-DCFB36EA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0F3-C0CC-43A7-B6D9-FDA0D87D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1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46C63-C9FA-481B-8571-CAA132D3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441A2-82B6-4C2F-8007-21CE84D99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8AC82-D323-435D-87A7-B994BF4C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5C2-2ECA-40C9-A18E-D919ECB6C701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11777-813D-4506-8B6C-037A94B73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86162-2F2D-4B28-AC85-3F18B2F7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0F3-C0CC-43A7-B6D9-FDA0D87D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15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E9623-7C82-4A64-B00D-1DFAA592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CD716-E32E-45B9-BC95-7C8548B33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8AE2E-0A25-410F-A56C-B49847F5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5C2-2ECA-40C9-A18E-D919ECB6C701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2560F-CC59-44E3-9650-A7D84BDE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7147A-47A5-4BEC-9515-FD9744925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0F3-C0CC-43A7-B6D9-FDA0D87D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13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2927-7704-4AAB-99EA-61E11F0C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19649-F87B-4AA9-817D-0DA2D3689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9507D-93B9-4BA9-B58B-75DD4A0DA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A3FA4-B767-4D74-8CBE-EE8C25EC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5C2-2ECA-40C9-A18E-D919ECB6C701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CBFDF-67BC-42BD-9A7B-F663398F0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08A56-7537-41B4-8592-5C2CCBCB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0F3-C0CC-43A7-B6D9-FDA0D87D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50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1B15-A5DF-40FE-9DDB-4D0A5EE9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62996-052F-4E87-BBF4-C259798A4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F18D1-333D-4B3B-B6D7-3705618E5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59BFB-1666-4B7F-B768-8BE57BB99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297E9-B0FF-49A1-B88A-54170481B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9D9D4-FFF6-4605-9EFF-6FFAA035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5C2-2ECA-40C9-A18E-D919ECB6C701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A8479F-0867-4628-AF27-5D2133B0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994B88-C788-4B23-BFE7-CB704039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0F3-C0CC-43A7-B6D9-FDA0D87D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97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6BDC-D0AB-41CB-A440-6E589387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63B98-4533-4EC8-BCE9-ECF6A513B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5C2-2ECA-40C9-A18E-D919ECB6C701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B6481-1F44-4DB3-A5B6-062000E4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1ACAE-FF1A-4BFA-B413-EC2CB3B2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0F3-C0CC-43A7-B6D9-FDA0D87D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07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DB60CD-12BF-4820-9B0F-D7665CD87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5C2-2ECA-40C9-A18E-D919ECB6C701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FFA7F2-712F-45D8-B3F8-53927195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7BF3A-2A2E-49FC-B326-9D4AFF63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0F3-C0CC-43A7-B6D9-FDA0D87D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5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933D-36FB-4A55-A47A-49ECE94B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2135E-E1D3-4DE7-A83D-5A03F2D12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2D589-E8AF-49C0-A28E-29A8D702C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EA65E-4104-4942-86C8-D0DC2A6B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5C2-2ECA-40C9-A18E-D919ECB6C701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D4FDF-F36C-481D-843D-E3A21837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E9596-4BC0-4043-BA8B-BD1F209B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0F3-C0CC-43A7-B6D9-FDA0D87D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02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6092-4F9D-4958-985F-3C13C2931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7E8598-199A-4F81-9D18-F14D8ED02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82063-6799-4A92-B41D-F4B583603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3DD0C-28D7-4615-98ED-6B3440A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5C2-2ECA-40C9-A18E-D919ECB6C701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F7CC5-04CA-4FC6-B4C3-EA2B236B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E2EBE-6B8C-4578-BE97-46964402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0F3-C0CC-43A7-B6D9-FDA0D87D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4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A5CDA-B0A2-4914-AB72-9B7F3C16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77BD-4CF4-43EB-9DC8-B563E06E1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9B786-C65D-4646-878F-B8428749B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CF5C2-2ECA-40C9-A18E-D919ECB6C701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4795F-C996-4414-B915-902C1DDAF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8C1CD-6FA5-41FD-BDB8-B191BF13D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180F3-C0CC-43A7-B6D9-FDA0D87D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36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museum.org/art/collection/search/501787" TargetMode="Externa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tmuseum.org/art/collection/search/50178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po.org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tmuseum.org/art/collection/search/501787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88FE2-05B7-4DB3-9EEA-13E2B50F5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06" y="348792"/>
            <a:ext cx="5885188" cy="1461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713571-9F73-4136-9BCC-EA8D57ED09FF}"/>
              </a:ext>
            </a:extLst>
          </p:cNvPr>
          <p:cNvSpPr txBox="1"/>
          <p:nvPr/>
        </p:nvSpPr>
        <p:spPr>
          <a:xfrm>
            <a:off x="6279054" y="2551837"/>
            <a:ext cx="5519080" cy="1754326"/>
          </a:xfrm>
          <a:prstGeom prst="rect">
            <a:avLst/>
          </a:prstGeom>
          <a:solidFill>
            <a:srgbClr val="F511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Inter"/>
              </a:rPr>
              <a:t>GCSE </a:t>
            </a:r>
            <a:r>
              <a:rPr lang="en-GB" sz="5400" b="1" dirty="0" err="1">
                <a:solidFill>
                  <a:schemeClr val="bg1"/>
                </a:solidFill>
                <a:latin typeface="Inter"/>
              </a:rPr>
              <a:t>BrightSparks</a:t>
            </a:r>
            <a:endParaRPr lang="en-GB" sz="5400" b="1" dirty="0">
              <a:solidFill>
                <a:schemeClr val="bg1"/>
              </a:solidFill>
              <a:latin typeface="Inter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Inter"/>
              </a:rPr>
              <a:t>Resources</a:t>
            </a:r>
          </a:p>
        </p:txBody>
      </p:sp>
      <p:pic>
        <p:nvPicPr>
          <p:cNvPr id="6" name="Picture 2" descr="Homepage - LPO">
            <a:extLst>
              <a:ext uri="{FF2B5EF4-FFF2-40B4-BE49-F238E27FC236}">
                <a16:creationId xmlns:a16="http://schemas.microsoft.com/office/drawing/2014/main" id="{D06FD3A8-74F0-4743-B6F6-C126D138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3" y="1986449"/>
            <a:ext cx="5246424" cy="34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56F7D3-03DC-4571-A998-B04755E29082}"/>
              </a:ext>
            </a:extLst>
          </p:cNvPr>
          <p:cNvSpPr/>
          <p:nvPr/>
        </p:nvSpPr>
        <p:spPr>
          <a:xfrm>
            <a:off x="105406" y="5780104"/>
            <a:ext cx="120865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err="1">
                <a:latin typeface="Inter"/>
                <a:ea typeface="Calibri" panose="020F0502020204030204" pitchFamily="34" charset="0"/>
              </a:rPr>
              <a:t>BrightSparks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 is generously funded by the Rothschild Foundation with additional support from the Candide Trust, </a:t>
            </a:r>
            <a:r>
              <a:rPr lang="en-GB" i="1" dirty="0" err="1">
                <a:latin typeface="Inter"/>
                <a:ea typeface="Calibri" panose="020F0502020204030204" pitchFamily="34" charset="0"/>
              </a:rPr>
              <a:t>Dunard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 Fund, Rivers Foundation, The R K Charitable Trust, Mr &amp; Mrs Philip Kan, Gill and Julian Simmonds</a:t>
            </a:r>
          </a:p>
          <a:p>
            <a:pPr algn="ctr"/>
            <a:r>
              <a:rPr lang="en-GB" sz="1600" dirty="0">
                <a:effectLst/>
                <a:latin typeface="Inter"/>
                <a:ea typeface="Calibri" panose="020F0502020204030204" pitchFamily="34" charset="0"/>
              </a:rPr>
              <a:t>© Rachel Leach and the London Philharmonic Orchestra 2022</a:t>
            </a:r>
          </a:p>
        </p:txBody>
      </p:sp>
    </p:spTree>
    <p:extLst>
      <p:ext uri="{BB962C8B-B14F-4D97-AF65-F5344CB8AC3E}">
        <p14:creationId xmlns:p14="http://schemas.microsoft.com/office/powerpoint/2010/main" val="41550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C44080-7FE4-4557-AD46-D12483979B71}"/>
              </a:ext>
            </a:extLst>
          </p:cNvPr>
          <p:cNvSpPr txBox="1"/>
          <p:nvPr/>
        </p:nvSpPr>
        <p:spPr>
          <a:xfrm>
            <a:off x="326794" y="976268"/>
            <a:ext cx="11538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Inter"/>
              </a:rPr>
              <a:t>Two melodic </a:t>
            </a:r>
            <a:r>
              <a:rPr lang="en-GB" sz="4400" dirty="0">
                <a:solidFill>
                  <a:srgbClr val="F5118C"/>
                </a:solidFill>
                <a:latin typeface="Inter"/>
              </a:rPr>
              <a:t>motifs (short melodic cell)</a:t>
            </a:r>
            <a:r>
              <a:rPr lang="en-GB" sz="4400" dirty="0">
                <a:latin typeface="Inter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D1338-B2A0-4657-B458-2141CFC48B79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J.S. Bach – Badinerie – 1738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EE190-064C-4CD5-BE68-5AA8EA5D1DDB}"/>
              </a:ext>
            </a:extLst>
          </p:cNvPr>
          <p:cNvSpPr txBox="1"/>
          <p:nvPr/>
        </p:nvSpPr>
        <p:spPr>
          <a:xfrm>
            <a:off x="480767" y="2251755"/>
            <a:ext cx="2446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rgbClr val="C00000"/>
                </a:solidFill>
                <a:latin typeface="Inter"/>
              </a:rPr>
              <a:t>Motif X: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39A4C6-5460-436E-915B-18DD9A09E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03" y="1898468"/>
            <a:ext cx="7763864" cy="14187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203316-138A-4E4E-B2F0-D9AFFD18AF55}"/>
              </a:ext>
            </a:extLst>
          </p:cNvPr>
          <p:cNvSpPr txBox="1"/>
          <p:nvPr/>
        </p:nvSpPr>
        <p:spPr>
          <a:xfrm>
            <a:off x="326794" y="4014762"/>
            <a:ext cx="11384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Falling 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arpeggio (notes of chord played separately)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B minor (home key)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Quavers and semiquavers – bouncy feel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Played by the flute at the beginning</a:t>
            </a:r>
          </a:p>
        </p:txBody>
      </p:sp>
    </p:spTree>
    <p:extLst>
      <p:ext uri="{BB962C8B-B14F-4D97-AF65-F5344CB8AC3E}">
        <p14:creationId xmlns:p14="http://schemas.microsoft.com/office/powerpoint/2010/main" val="31752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C44080-7FE4-4557-AD46-D12483979B71}"/>
              </a:ext>
            </a:extLst>
          </p:cNvPr>
          <p:cNvSpPr txBox="1"/>
          <p:nvPr/>
        </p:nvSpPr>
        <p:spPr>
          <a:xfrm>
            <a:off x="326794" y="976268"/>
            <a:ext cx="11538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Inter"/>
              </a:rPr>
              <a:t>Two melodic </a:t>
            </a:r>
            <a:r>
              <a:rPr lang="en-GB" sz="4400" dirty="0">
                <a:solidFill>
                  <a:srgbClr val="F5118C"/>
                </a:solidFill>
                <a:latin typeface="Inter"/>
              </a:rPr>
              <a:t>motifs</a:t>
            </a:r>
            <a:r>
              <a:rPr lang="en-GB" sz="4400" dirty="0">
                <a:latin typeface="Inter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D1338-B2A0-4657-B458-2141CFC48B79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J.S. Bach – Badinerie – 1738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EE190-064C-4CD5-BE68-5AA8EA5D1DDB}"/>
              </a:ext>
            </a:extLst>
          </p:cNvPr>
          <p:cNvSpPr txBox="1"/>
          <p:nvPr/>
        </p:nvSpPr>
        <p:spPr>
          <a:xfrm>
            <a:off x="480767" y="2251755"/>
            <a:ext cx="2373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accent6">
                    <a:lumMod val="75000"/>
                  </a:schemeClr>
                </a:solidFill>
                <a:latin typeface="Inter"/>
              </a:rPr>
              <a:t>Motif 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203316-138A-4E4E-B2F0-D9AFFD18AF55}"/>
              </a:ext>
            </a:extLst>
          </p:cNvPr>
          <p:cNvSpPr txBox="1"/>
          <p:nvPr/>
        </p:nvSpPr>
        <p:spPr>
          <a:xfrm>
            <a:off x="326794" y="3404132"/>
            <a:ext cx="11384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Smoother rhythm (more semiquavers)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Played by the flute at the beginning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Ends with a 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perfect cadence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GB" sz="3600" dirty="0">
              <a:solidFill>
                <a:srgbClr val="F5118C"/>
              </a:solidFill>
              <a:latin typeface="Inter"/>
            </a:endParaRPr>
          </a:p>
          <a:p>
            <a:r>
              <a:rPr lang="en-GB" sz="3600" b="1" dirty="0">
                <a:solidFill>
                  <a:srgbClr val="F5118C"/>
                </a:solidFill>
                <a:latin typeface="Inter"/>
              </a:rPr>
              <a:t>Perfect cadence = 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final two chords of a phrase are V-I, giving sense of resolve/completion</a:t>
            </a:r>
            <a:endParaRPr lang="en-GB" sz="3600" b="1" dirty="0">
              <a:solidFill>
                <a:srgbClr val="F5118C"/>
              </a:solidFill>
              <a:latin typeface="Inte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695BE5-0629-4B61-A3A4-962E6630C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65" y="2100772"/>
            <a:ext cx="7772400" cy="12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30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C44080-7FE4-4557-AD46-D12483979B71}"/>
              </a:ext>
            </a:extLst>
          </p:cNvPr>
          <p:cNvSpPr txBox="1"/>
          <p:nvPr/>
        </p:nvSpPr>
        <p:spPr>
          <a:xfrm>
            <a:off x="249806" y="1295125"/>
            <a:ext cx="11538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Inter"/>
              </a:rPr>
              <a:t>The flute and the first violin move to a new melody…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D1338-B2A0-4657-B458-2141CFC48B79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J.S. Bach – Badinerie – 1738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203316-138A-4E4E-B2F0-D9AFFD18AF55}"/>
              </a:ext>
            </a:extLst>
          </p:cNvPr>
          <p:cNvSpPr txBox="1"/>
          <p:nvPr/>
        </p:nvSpPr>
        <p:spPr>
          <a:xfrm>
            <a:off x="326792" y="2003011"/>
            <a:ext cx="11384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5118C"/>
                </a:solidFill>
                <a:latin typeface="Inter"/>
              </a:rPr>
              <a:t>Ornamentation = 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F5118C"/>
                </a:solidFill>
                <a:latin typeface="Inter"/>
              </a:rPr>
              <a:t>Key element of the Baroque period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F5118C"/>
                </a:solidFill>
                <a:latin typeface="Inter"/>
              </a:rPr>
              <a:t>Trills, grace notes etc.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F5118C"/>
                </a:solidFill>
                <a:latin typeface="Inter"/>
              </a:rPr>
              <a:t>Little ‘twiddles’ that decorate the melody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23F08-0C1E-4A0D-B21A-B2AB59551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40" y="4377374"/>
            <a:ext cx="8217408" cy="23652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CC3A48-80DB-4F79-9856-450923964BFB}"/>
              </a:ext>
            </a:extLst>
          </p:cNvPr>
          <p:cNvSpPr/>
          <p:nvPr/>
        </p:nvSpPr>
        <p:spPr>
          <a:xfrm>
            <a:off x="5689073" y="4347426"/>
            <a:ext cx="659876" cy="2365248"/>
          </a:xfrm>
          <a:prstGeom prst="rect">
            <a:avLst/>
          </a:prstGeom>
          <a:noFill/>
          <a:ln w="76200">
            <a:solidFill>
              <a:srgbClr val="F5118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F92A7F-AFA5-4550-87F5-3DF705D1E395}"/>
              </a:ext>
            </a:extLst>
          </p:cNvPr>
          <p:cNvSpPr/>
          <p:nvPr/>
        </p:nvSpPr>
        <p:spPr>
          <a:xfrm>
            <a:off x="8735502" y="4347426"/>
            <a:ext cx="659876" cy="2365248"/>
          </a:xfrm>
          <a:prstGeom prst="rect">
            <a:avLst/>
          </a:prstGeom>
          <a:noFill/>
          <a:ln w="76200">
            <a:solidFill>
              <a:srgbClr val="F5118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67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2D1338-B2A0-4657-B458-2141CFC48B79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J.S. Bach – Badinerie – 1738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203316-138A-4E4E-B2F0-D9AFFD18AF55}"/>
              </a:ext>
            </a:extLst>
          </p:cNvPr>
          <p:cNvSpPr txBox="1"/>
          <p:nvPr/>
        </p:nvSpPr>
        <p:spPr>
          <a:xfrm>
            <a:off x="637877" y="2623048"/>
            <a:ext cx="11384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Inter"/>
              </a:rPr>
              <a:t>The first violin also uses 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syncopation</a:t>
            </a:r>
            <a:r>
              <a:rPr lang="en-GB" sz="3600" dirty="0">
                <a:latin typeface="Inter"/>
              </a:rPr>
              <a:t>. </a:t>
            </a:r>
          </a:p>
          <a:p>
            <a:r>
              <a:rPr lang="en-GB" sz="3600" b="1" dirty="0">
                <a:solidFill>
                  <a:srgbClr val="F5118C"/>
                </a:solidFill>
                <a:latin typeface="Inter"/>
              </a:rPr>
              <a:t>Syncopation = 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F5118C"/>
                </a:solidFill>
                <a:latin typeface="Inter"/>
              </a:rPr>
              <a:t>Emphasis on the weaker parts of the bar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23F08-0C1E-4A0D-B21A-B2AB59551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40" y="4377374"/>
            <a:ext cx="8217408" cy="2365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2C1FB9-C07B-43B0-A14B-3974416F6A4F}"/>
              </a:ext>
            </a:extLst>
          </p:cNvPr>
          <p:cNvSpPr txBox="1"/>
          <p:nvPr/>
        </p:nvSpPr>
        <p:spPr>
          <a:xfrm>
            <a:off x="516897" y="1183429"/>
            <a:ext cx="1162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Inter"/>
              </a:rPr>
              <a:t>This new melody is a 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sequence. </a:t>
            </a:r>
            <a:r>
              <a:rPr lang="en-GB" sz="3600" dirty="0">
                <a:latin typeface="Inter"/>
              </a:rPr>
              <a:t>We hear it twice, with the second time beginning on higher pitch.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86520E-17B8-4276-85E1-FDE933032608}"/>
              </a:ext>
            </a:extLst>
          </p:cNvPr>
          <p:cNvSpPr/>
          <p:nvPr/>
        </p:nvSpPr>
        <p:spPr>
          <a:xfrm>
            <a:off x="3412502" y="5579641"/>
            <a:ext cx="6378804" cy="1197204"/>
          </a:xfrm>
          <a:prstGeom prst="rect">
            <a:avLst/>
          </a:prstGeom>
          <a:noFill/>
          <a:ln w="76200">
            <a:solidFill>
              <a:srgbClr val="F51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9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720E3C-5A5B-4028-9708-574C4391EDB3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J.S. Bach – Badinerie – 1738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F3E083-1E12-4578-9BB4-BA247C00D6FE}"/>
              </a:ext>
            </a:extLst>
          </p:cNvPr>
          <p:cNvSpPr/>
          <p:nvPr/>
        </p:nvSpPr>
        <p:spPr>
          <a:xfrm>
            <a:off x="2777356" y="2248244"/>
            <a:ext cx="6834841" cy="3046988"/>
          </a:xfrm>
          <a:prstGeom prst="rect">
            <a:avLst/>
          </a:prstGeom>
          <a:noFill/>
          <a:ln>
            <a:solidFill>
              <a:srgbClr val="F5118C"/>
            </a:solidFill>
          </a:ln>
          <a:effectLst>
            <a:glow rad="63500">
              <a:srgbClr val="F5118C">
                <a:alpha val="4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Binary Form</a:t>
            </a:r>
          </a:p>
          <a:p>
            <a:pPr algn="ctr"/>
            <a:r>
              <a:rPr lang="en-US" sz="96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</a:t>
            </a:r>
            <a:r>
              <a:rPr lang="en-US" sz="9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BB</a:t>
            </a:r>
            <a:endParaRPr lang="en-US" sz="96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 descr="Music">
            <a:extLst>
              <a:ext uri="{FF2B5EF4-FFF2-40B4-BE49-F238E27FC236}">
                <a16:creationId xmlns:a16="http://schemas.microsoft.com/office/drawing/2014/main" id="{DAE5A02E-7908-4CFB-9926-2C4B6C40C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4997" y="1791044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DE78F4-D4CB-4F23-9EA6-2B0C4CFAB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6" b="91397" l="9982" r="89973">
                        <a14:foregroundMark x1="45811" y1="91397" x2="45811" y2="91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537665" y="3685725"/>
            <a:ext cx="2084275" cy="229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8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2D1338-B2A0-4657-B458-2141CFC48B79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J.S. Bach – Badinerie – 1738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203316-138A-4E4E-B2F0-D9AFFD18AF55}"/>
              </a:ext>
            </a:extLst>
          </p:cNvPr>
          <p:cNvSpPr txBox="1"/>
          <p:nvPr/>
        </p:nvSpPr>
        <p:spPr>
          <a:xfrm>
            <a:off x="230955" y="5978653"/>
            <a:ext cx="1138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5118C"/>
                </a:solidFill>
                <a:latin typeface="Inter"/>
              </a:rPr>
              <a:t>Modulate = 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move key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B7158-F0E7-469C-BC9D-F82B4CE95900}"/>
              </a:ext>
            </a:extLst>
          </p:cNvPr>
          <p:cNvSpPr txBox="1"/>
          <p:nvPr/>
        </p:nvSpPr>
        <p:spPr>
          <a:xfrm>
            <a:off x="394348" y="1240686"/>
            <a:ext cx="782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Inter"/>
              </a:rPr>
              <a:t>BINARY FORM: </a:t>
            </a:r>
            <a:r>
              <a:rPr lang="en-GB" sz="4000" b="1" dirty="0">
                <a:solidFill>
                  <a:srgbClr val="FFC000"/>
                </a:solidFill>
                <a:latin typeface="Inter"/>
              </a:rPr>
              <a:t>AA </a:t>
            </a:r>
            <a:r>
              <a:rPr lang="en-GB" sz="4000" b="1" dirty="0">
                <a:solidFill>
                  <a:srgbClr val="0070C0"/>
                </a:solidFill>
                <a:latin typeface="Inter"/>
              </a:rPr>
              <a:t>BB</a:t>
            </a:r>
            <a:endParaRPr lang="en-GB" sz="4000" b="1" dirty="0">
              <a:latin typeface="In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FFFF2-7F9C-45D3-86C9-4F15BB5E6208}"/>
              </a:ext>
            </a:extLst>
          </p:cNvPr>
          <p:cNvSpPr txBox="1"/>
          <p:nvPr/>
        </p:nvSpPr>
        <p:spPr>
          <a:xfrm>
            <a:off x="509048" y="2212990"/>
            <a:ext cx="10974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C000"/>
                </a:solidFill>
                <a:latin typeface="Inter"/>
              </a:rPr>
              <a:t>Section A (Bars 1-16)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Begins in home key of B minor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F5118C"/>
                </a:solidFill>
                <a:latin typeface="Inter"/>
              </a:rPr>
              <a:t>Modulates</a:t>
            </a:r>
            <a:r>
              <a:rPr lang="en-GB" sz="3600" dirty="0">
                <a:latin typeface="Inter"/>
              </a:rPr>
              <a:t> and end in </a:t>
            </a:r>
            <a:r>
              <a:rPr lang="en-GB" sz="3600" b="1" dirty="0">
                <a:latin typeface="Inter"/>
              </a:rPr>
              <a:t>dominant minor</a:t>
            </a:r>
            <a:r>
              <a:rPr lang="en-GB" sz="3600" dirty="0">
                <a:latin typeface="Inter"/>
              </a:rPr>
              <a:t> key F# minor with perfect cadence (V-V7-I)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Inter"/>
            </a:endParaRPr>
          </a:p>
          <a:p>
            <a:r>
              <a:rPr lang="en-GB" sz="3600" b="1" dirty="0">
                <a:solidFill>
                  <a:srgbClr val="FFC000"/>
                </a:solidFill>
                <a:latin typeface="Inter"/>
              </a:rPr>
              <a:t>Section A repeats in full</a:t>
            </a:r>
          </a:p>
        </p:txBody>
      </p:sp>
    </p:spTree>
    <p:extLst>
      <p:ext uri="{BB962C8B-B14F-4D97-AF65-F5344CB8AC3E}">
        <p14:creationId xmlns:p14="http://schemas.microsoft.com/office/powerpoint/2010/main" val="3216543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2D1338-B2A0-4657-B458-2141CFC48B79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J.S. Bach – Badinerie – 1738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B7158-F0E7-469C-BC9D-F82B4CE95900}"/>
              </a:ext>
            </a:extLst>
          </p:cNvPr>
          <p:cNvSpPr txBox="1"/>
          <p:nvPr/>
        </p:nvSpPr>
        <p:spPr>
          <a:xfrm>
            <a:off x="394348" y="1240686"/>
            <a:ext cx="782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Inter"/>
              </a:rPr>
              <a:t>BINARY FORM: </a:t>
            </a:r>
            <a:r>
              <a:rPr lang="en-GB" sz="4000" b="1" dirty="0">
                <a:solidFill>
                  <a:srgbClr val="FFC000"/>
                </a:solidFill>
                <a:latin typeface="Inter"/>
              </a:rPr>
              <a:t>AA </a:t>
            </a:r>
            <a:r>
              <a:rPr lang="en-GB" sz="4000" b="1" dirty="0">
                <a:solidFill>
                  <a:srgbClr val="0070C0"/>
                </a:solidFill>
                <a:latin typeface="Inter"/>
              </a:rPr>
              <a:t>BB</a:t>
            </a:r>
            <a:endParaRPr lang="en-GB" sz="4000" b="1" dirty="0">
              <a:latin typeface="In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FFFF2-7F9C-45D3-86C9-4F15BB5E6208}"/>
              </a:ext>
            </a:extLst>
          </p:cNvPr>
          <p:cNvSpPr txBox="1"/>
          <p:nvPr/>
        </p:nvSpPr>
        <p:spPr>
          <a:xfrm>
            <a:off x="509048" y="2212990"/>
            <a:ext cx="10974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Inter"/>
              </a:rPr>
              <a:t>Section B (Bars 16 – end)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Begins in dominant minor key F# minor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F5118C"/>
                </a:solidFill>
                <a:latin typeface="Inter"/>
              </a:rPr>
              <a:t>Modulates</a:t>
            </a:r>
            <a:r>
              <a:rPr lang="en-GB" sz="3600" dirty="0">
                <a:latin typeface="Inter"/>
              </a:rPr>
              <a:t> and end in home key of B minor</a:t>
            </a:r>
          </a:p>
          <a:p>
            <a:endParaRPr lang="en-GB" sz="3600" dirty="0">
              <a:solidFill>
                <a:srgbClr val="0070C0"/>
              </a:solidFill>
              <a:latin typeface="Inter"/>
            </a:endParaRPr>
          </a:p>
          <a:p>
            <a:r>
              <a:rPr lang="en-GB" sz="3600" b="1" dirty="0">
                <a:solidFill>
                  <a:srgbClr val="0070C0"/>
                </a:solidFill>
                <a:latin typeface="Inter"/>
              </a:rPr>
              <a:t>Section A repeats in full</a:t>
            </a:r>
          </a:p>
          <a:p>
            <a:endParaRPr lang="en-GB" sz="3600" dirty="0">
              <a:solidFill>
                <a:srgbClr val="0070C0"/>
              </a:solidFill>
              <a:latin typeface="Inter"/>
            </a:endParaRPr>
          </a:p>
          <a:p>
            <a:r>
              <a:rPr lang="en-GB" sz="3600" dirty="0">
                <a:latin typeface="Inter"/>
              </a:rPr>
              <a:t>Key scheme is </a:t>
            </a:r>
            <a:r>
              <a:rPr lang="en-GB" sz="3600" b="1" dirty="0">
                <a:latin typeface="Inter"/>
              </a:rPr>
              <a:t>opposite</a:t>
            </a:r>
            <a:r>
              <a:rPr lang="en-GB" sz="3600" dirty="0">
                <a:latin typeface="Inter"/>
              </a:rPr>
              <a:t> of what happens in </a:t>
            </a:r>
            <a:r>
              <a:rPr lang="en-GB" sz="3600" b="1" dirty="0">
                <a:solidFill>
                  <a:srgbClr val="FFC000"/>
                </a:solidFill>
                <a:latin typeface="Inter"/>
              </a:rPr>
              <a:t>Section A</a:t>
            </a:r>
          </a:p>
        </p:txBody>
      </p:sp>
    </p:spTree>
    <p:extLst>
      <p:ext uri="{BB962C8B-B14F-4D97-AF65-F5344CB8AC3E}">
        <p14:creationId xmlns:p14="http://schemas.microsoft.com/office/powerpoint/2010/main" val="2906174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2D1338-B2A0-4657-B458-2141CFC48B79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J.S. Bach – Badinerie – 1738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B7158-F0E7-469C-BC9D-F82B4CE95900}"/>
              </a:ext>
            </a:extLst>
          </p:cNvPr>
          <p:cNvSpPr txBox="1"/>
          <p:nvPr/>
        </p:nvSpPr>
        <p:spPr>
          <a:xfrm>
            <a:off x="422629" y="960067"/>
            <a:ext cx="782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Inter"/>
              </a:rPr>
              <a:t>Section B:</a:t>
            </a:r>
            <a:endParaRPr lang="en-GB" sz="4000" b="1" dirty="0">
              <a:latin typeface="In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FFFF2-7F9C-45D3-86C9-4F15BB5E6208}"/>
              </a:ext>
            </a:extLst>
          </p:cNvPr>
          <p:cNvSpPr txBox="1"/>
          <p:nvPr/>
        </p:nvSpPr>
        <p:spPr>
          <a:xfrm>
            <a:off x="422629" y="1517159"/>
            <a:ext cx="10974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Bach uses </a:t>
            </a:r>
            <a:r>
              <a:rPr lang="en-GB" sz="3600" dirty="0">
                <a:solidFill>
                  <a:srgbClr val="C00000"/>
                </a:solidFill>
                <a:latin typeface="Inter"/>
              </a:rPr>
              <a:t>motif X </a:t>
            </a:r>
            <a:r>
              <a:rPr lang="en-GB" sz="3600" dirty="0">
                <a:latin typeface="Inter"/>
              </a:rPr>
              <a:t>to move through different keys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At the start of </a:t>
            </a:r>
            <a:r>
              <a:rPr lang="en-GB" sz="3600" dirty="0">
                <a:solidFill>
                  <a:srgbClr val="0070C0"/>
                </a:solidFill>
                <a:latin typeface="Inter"/>
              </a:rPr>
              <a:t>Section B</a:t>
            </a:r>
            <a:r>
              <a:rPr lang="en-GB" sz="3600" dirty="0">
                <a:latin typeface="Inter"/>
              </a:rPr>
              <a:t> the flute plays </a:t>
            </a:r>
            <a:r>
              <a:rPr lang="en-GB" sz="3600" dirty="0">
                <a:solidFill>
                  <a:srgbClr val="C00000"/>
                </a:solidFill>
                <a:latin typeface="Inter"/>
              </a:rPr>
              <a:t>X</a:t>
            </a:r>
            <a:r>
              <a:rPr lang="en-GB" sz="3600" dirty="0">
                <a:latin typeface="Inter"/>
              </a:rPr>
              <a:t> to establish the new key of F# minor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Then the cello takes over and uses </a:t>
            </a:r>
            <a:r>
              <a:rPr lang="en-GB" sz="3600" dirty="0">
                <a:solidFill>
                  <a:srgbClr val="C00000"/>
                </a:solidFill>
                <a:latin typeface="Inter"/>
              </a:rPr>
              <a:t>X</a:t>
            </a:r>
            <a:r>
              <a:rPr lang="en-GB" sz="3600" dirty="0">
                <a:latin typeface="Inter"/>
              </a:rPr>
              <a:t> to move to the next key of E minor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56439-5970-4178-99F7-4AE27A7D5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03" y="4379481"/>
            <a:ext cx="10290048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53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2D1338-B2A0-4657-B458-2141CFC48B79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J.S. Bach – Badinerie – 1738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B7158-F0E7-469C-BC9D-F82B4CE95900}"/>
              </a:ext>
            </a:extLst>
          </p:cNvPr>
          <p:cNvSpPr txBox="1"/>
          <p:nvPr/>
        </p:nvSpPr>
        <p:spPr>
          <a:xfrm>
            <a:off x="422629" y="881670"/>
            <a:ext cx="782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Inter"/>
              </a:rPr>
              <a:t>Section B:</a:t>
            </a:r>
            <a:endParaRPr lang="en-GB" sz="4000" b="1" dirty="0">
              <a:latin typeface="In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FFFF2-7F9C-45D3-86C9-4F15BB5E6208}"/>
              </a:ext>
            </a:extLst>
          </p:cNvPr>
          <p:cNvSpPr txBox="1"/>
          <p:nvPr/>
        </p:nvSpPr>
        <p:spPr>
          <a:xfrm>
            <a:off x="422629" y="1884502"/>
            <a:ext cx="10974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Bach uses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Inter"/>
              </a:rPr>
              <a:t>Motif Y </a:t>
            </a:r>
            <a:r>
              <a:rPr lang="en-GB" sz="3600" dirty="0">
                <a:latin typeface="Inter"/>
              </a:rPr>
              <a:t>to move through different keys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It is used to modulate via G major to D, the relative major of the home 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3C897-9779-4231-8BF1-634E3439A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69" y="3933774"/>
            <a:ext cx="9467088" cy="23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11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2D1338-B2A0-4657-B458-2141CFC48B79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J.S. Bach – Badinerie – 1738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B7158-F0E7-469C-BC9D-F82B4CE95900}"/>
              </a:ext>
            </a:extLst>
          </p:cNvPr>
          <p:cNvSpPr txBox="1"/>
          <p:nvPr/>
        </p:nvSpPr>
        <p:spPr>
          <a:xfrm>
            <a:off x="422629" y="881670"/>
            <a:ext cx="782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Inter"/>
              </a:rPr>
              <a:t>Section B:</a:t>
            </a:r>
            <a:endParaRPr lang="en-GB" sz="4000" b="1" dirty="0">
              <a:latin typeface="In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FFFF2-7F9C-45D3-86C9-4F15BB5E6208}"/>
              </a:ext>
            </a:extLst>
          </p:cNvPr>
          <p:cNvSpPr txBox="1"/>
          <p:nvPr/>
        </p:nvSpPr>
        <p:spPr>
          <a:xfrm>
            <a:off x="422629" y="1884502"/>
            <a:ext cx="10974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Bach uses </a:t>
            </a:r>
            <a:r>
              <a:rPr lang="en-GB" sz="3600" dirty="0">
                <a:solidFill>
                  <a:srgbClr val="C00000"/>
                </a:solidFill>
                <a:latin typeface="Inter"/>
              </a:rPr>
              <a:t>X</a:t>
            </a:r>
            <a:r>
              <a:rPr lang="en-GB" sz="3600" dirty="0">
                <a:latin typeface="Inter"/>
              </a:rPr>
              <a:t> and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Inter"/>
              </a:rPr>
              <a:t>Y</a:t>
            </a:r>
            <a:r>
              <a:rPr lang="en-GB" sz="3600" dirty="0">
                <a:latin typeface="Inter"/>
              </a:rPr>
              <a:t> to move through different keys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Bar 28 – 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sequence</a:t>
            </a:r>
            <a:r>
              <a:rPr lang="en-GB" sz="3600" dirty="0">
                <a:latin typeface="Inter"/>
              </a:rPr>
              <a:t> (same as </a:t>
            </a:r>
            <a:r>
              <a:rPr lang="en-GB" sz="3600" dirty="0">
                <a:solidFill>
                  <a:srgbClr val="FFC000"/>
                </a:solidFill>
                <a:latin typeface="Inter"/>
              </a:rPr>
              <a:t>Section A </a:t>
            </a:r>
            <a:r>
              <a:rPr lang="en-GB" sz="3600" dirty="0">
                <a:latin typeface="Inter"/>
              </a:rPr>
              <a:t>but transposed) with 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ornaments</a:t>
            </a:r>
            <a:r>
              <a:rPr lang="en-GB" sz="3600" dirty="0">
                <a:latin typeface="Inter"/>
              </a:rPr>
              <a:t> and 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syncopation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Bar 33 – </a:t>
            </a:r>
            <a:r>
              <a:rPr lang="en-GB" sz="3600" dirty="0">
                <a:solidFill>
                  <a:srgbClr val="C00000"/>
                </a:solidFill>
                <a:latin typeface="Inter"/>
              </a:rPr>
              <a:t>X</a:t>
            </a:r>
            <a:r>
              <a:rPr lang="en-GB" sz="3600" dirty="0">
                <a:latin typeface="Inter"/>
              </a:rPr>
              <a:t> and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Inter"/>
              </a:rPr>
              <a:t>Y</a:t>
            </a:r>
            <a:r>
              <a:rPr lang="en-GB" sz="3600" dirty="0">
                <a:latin typeface="Inter"/>
              </a:rPr>
              <a:t> modified, featuring an appoggiatura and demisemiquavers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Ends with 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perfect cadence </a:t>
            </a:r>
            <a:r>
              <a:rPr lang="en-GB" sz="3600" dirty="0">
                <a:latin typeface="Inter"/>
              </a:rPr>
              <a:t>in B minor</a:t>
            </a:r>
          </a:p>
        </p:txBody>
      </p:sp>
    </p:spTree>
    <p:extLst>
      <p:ext uri="{BB962C8B-B14F-4D97-AF65-F5344CB8AC3E}">
        <p14:creationId xmlns:p14="http://schemas.microsoft.com/office/powerpoint/2010/main" val="278899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451785-6E61-46B4-BF24-CC1399764477}"/>
              </a:ext>
            </a:extLst>
          </p:cNvPr>
          <p:cNvSpPr txBox="1"/>
          <p:nvPr/>
        </p:nvSpPr>
        <p:spPr>
          <a:xfrm>
            <a:off x="51276" y="414781"/>
            <a:ext cx="629223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latin typeface="Inter"/>
              </a:rPr>
              <a:t>Johann Sebastian</a:t>
            </a:r>
          </a:p>
          <a:p>
            <a:r>
              <a:rPr lang="en-GB" sz="6600" b="1" dirty="0">
                <a:latin typeface="Inter"/>
              </a:rPr>
              <a:t>Bach</a:t>
            </a:r>
          </a:p>
          <a:p>
            <a:r>
              <a:rPr lang="en-GB" sz="4400" dirty="0">
                <a:latin typeface="Inter"/>
              </a:rPr>
              <a:t>(1685–1750)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684BD-7DBC-41D9-AF8C-5591AB335323}"/>
              </a:ext>
            </a:extLst>
          </p:cNvPr>
          <p:cNvSpPr txBox="1"/>
          <p:nvPr/>
        </p:nvSpPr>
        <p:spPr>
          <a:xfrm>
            <a:off x="0" y="3080286"/>
            <a:ext cx="5958939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b="1" dirty="0">
                <a:latin typeface="Inter"/>
              </a:rPr>
              <a:t>‘Badinerie’</a:t>
            </a:r>
          </a:p>
          <a:p>
            <a:pPr algn="ctr"/>
            <a:r>
              <a:rPr lang="en-GB" sz="6600" b="1" i="1" dirty="0">
                <a:latin typeface="Inter"/>
              </a:rPr>
              <a:t>Orchestral Suite </a:t>
            </a:r>
          </a:p>
          <a:p>
            <a:pPr algn="ctr"/>
            <a:r>
              <a:rPr lang="en-GB" sz="6600" b="1" i="1" dirty="0">
                <a:latin typeface="Inter"/>
              </a:rPr>
              <a:t>No. 2</a:t>
            </a:r>
          </a:p>
          <a:p>
            <a:pPr algn="ctr"/>
            <a:r>
              <a:rPr lang="en-GB" sz="4400" dirty="0">
                <a:latin typeface="Inter"/>
              </a:rPr>
              <a:t>(1738)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F2E2F8-6087-487C-AC64-69A0826E4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11" y="0"/>
            <a:ext cx="5848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48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18684BD-7DBC-41D9-AF8C-5591AB335323}"/>
              </a:ext>
            </a:extLst>
          </p:cNvPr>
          <p:cNvSpPr txBox="1"/>
          <p:nvPr/>
        </p:nvSpPr>
        <p:spPr>
          <a:xfrm>
            <a:off x="1461934" y="2028616"/>
            <a:ext cx="479663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800" b="1" dirty="0">
                <a:latin typeface="Inter"/>
              </a:rPr>
              <a:t>Structure </a:t>
            </a:r>
          </a:p>
          <a:p>
            <a:pPr algn="ctr"/>
            <a:r>
              <a:rPr lang="en-GB" sz="8800" b="1" dirty="0">
                <a:latin typeface="Inter"/>
              </a:rPr>
              <a:t>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457A1-EEEA-4A33-AF0E-33FC01A08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6" b="91397" l="9982" r="89973">
                        <a14:foregroundMark x1="45811" y1="91397" x2="45811" y2="91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74723" y="1381475"/>
            <a:ext cx="4167630" cy="4598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2722FC-91A2-49D5-B3A0-FD3ADB42B693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J.S. Bach – Badinerie – 1738 </a:t>
            </a:r>
          </a:p>
        </p:txBody>
      </p:sp>
    </p:spTree>
    <p:extLst>
      <p:ext uri="{BB962C8B-B14F-4D97-AF65-F5344CB8AC3E}">
        <p14:creationId xmlns:p14="http://schemas.microsoft.com/office/powerpoint/2010/main" val="2376492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2D1338-B2A0-4657-B458-2141CFC48B79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J.S. Bach – Badinerie – 1738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B7158-F0E7-469C-BC9D-F82B4CE95900}"/>
              </a:ext>
            </a:extLst>
          </p:cNvPr>
          <p:cNvSpPr txBox="1"/>
          <p:nvPr/>
        </p:nvSpPr>
        <p:spPr>
          <a:xfrm>
            <a:off x="437377" y="1623441"/>
            <a:ext cx="782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C000"/>
                </a:solidFill>
                <a:latin typeface="Inter"/>
              </a:rPr>
              <a:t>Section A</a:t>
            </a:r>
            <a:r>
              <a:rPr lang="en-GB" sz="4000" dirty="0">
                <a:solidFill>
                  <a:srgbClr val="FFC000"/>
                </a:solidFill>
                <a:latin typeface="Inter"/>
              </a:rPr>
              <a:t> (beginning to bar 16)</a:t>
            </a:r>
            <a:r>
              <a:rPr lang="en-GB" sz="4000" b="1" dirty="0">
                <a:solidFill>
                  <a:srgbClr val="FFC000"/>
                </a:solidFill>
                <a:latin typeface="Inter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FFFF2-7F9C-45D3-86C9-4F15BB5E6208}"/>
              </a:ext>
            </a:extLst>
          </p:cNvPr>
          <p:cNvSpPr txBox="1"/>
          <p:nvPr/>
        </p:nvSpPr>
        <p:spPr>
          <a:xfrm>
            <a:off x="437377" y="2259096"/>
            <a:ext cx="10974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C00000"/>
                </a:solidFill>
                <a:latin typeface="Inter"/>
              </a:rPr>
              <a:t>Motif X </a:t>
            </a:r>
            <a:r>
              <a:rPr lang="en-GB" sz="3600" dirty="0">
                <a:latin typeface="Inter"/>
              </a:rPr>
              <a:t>on flute establishes the home key of B minor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Inter"/>
              </a:rPr>
              <a:t>Motif Y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C00000"/>
                </a:solidFill>
                <a:latin typeface="Inter"/>
              </a:rPr>
              <a:t>Motif X </a:t>
            </a:r>
            <a:r>
              <a:rPr lang="en-GB" sz="3600" dirty="0">
                <a:latin typeface="Inter"/>
              </a:rPr>
              <a:t>repeats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Flute and violin play the melody, cello has </a:t>
            </a:r>
            <a:r>
              <a:rPr lang="en-GB" sz="3600" dirty="0">
                <a:solidFill>
                  <a:srgbClr val="C00000"/>
                </a:solidFill>
                <a:latin typeface="Inter"/>
              </a:rPr>
              <a:t>X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Inter"/>
              </a:rPr>
              <a:t>Y </a:t>
            </a:r>
            <a:r>
              <a:rPr lang="en-GB" sz="3600" dirty="0">
                <a:latin typeface="Inter"/>
              </a:rPr>
              <a:t>used to modulate to dominant minor key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F5118C"/>
                </a:solidFill>
                <a:latin typeface="Inter"/>
              </a:rPr>
              <a:t>Perfect cadence </a:t>
            </a:r>
            <a:r>
              <a:rPr lang="en-GB" sz="3600" dirty="0">
                <a:latin typeface="Inter"/>
              </a:rPr>
              <a:t>in F# minor</a:t>
            </a:r>
          </a:p>
          <a:p>
            <a:endParaRPr lang="en-GB" sz="3600" dirty="0">
              <a:latin typeface="Inter"/>
            </a:endParaRPr>
          </a:p>
          <a:p>
            <a:r>
              <a:rPr lang="en-GB" sz="3600" b="1" dirty="0">
                <a:solidFill>
                  <a:srgbClr val="FFC000"/>
                </a:solidFill>
                <a:latin typeface="Inter"/>
              </a:rPr>
              <a:t>Section A </a:t>
            </a:r>
            <a:r>
              <a:rPr lang="en-GB" sz="3600" b="1" dirty="0">
                <a:latin typeface="Inter"/>
              </a:rPr>
              <a:t>repeats</a:t>
            </a:r>
            <a:endParaRPr lang="en-GB" sz="3600" b="1" dirty="0">
              <a:solidFill>
                <a:srgbClr val="FFC000"/>
              </a:solidFill>
              <a:latin typeface="Int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7B6DA-DC37-4D09-BF2D-B9667DD1DEE2}"/>
              </a:ext>
            </a:extLst>
          </p:cNvPr>
          <p:cNvSpPr txBox="1"/>
          <p:nvPr/>
        </p:nvSpPr>
        <p:spPr>
          <a:xfrm>
            <a:off x="437377" y="879440"/>
            <a:ext cx="782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Inter"/>
              </a:rPr>
              <a:t>BINARY FORM: </a:t>
            </a:r>
            <a:r>
              <a:rPr lang="en-GB" sz="4000" b="1" dirty="0">
                <a:solidFill>
                  <a:srgbClr val="FFC000"/>
                </a:solidFill>
                <a:latin typeface="Inter"/>
              </a:rPr>
              <a:t>AA </a:t>
            </a:r>
            <a:r>
              <a:rPr lang="en-GB" sz="4000" b="1" dirty="0">
                <a:solidFill>
                  <a:srgbClr val="0070C0"/>
                </a:solidFill>
                <a:latin typeface="Inter"/>
              </a:rPr>
              <a:t>BB</a:t>
            </a:r>
            <a:endParaRPr lang="en-GB" sz="4000" b="1" dirty="0"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334030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2D1338-B2A0-4657-B458-2141CFC48B79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J.S. Bach – Badinerie – 1738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B7158-F0E7-469C-BC9D-F82B4CE95900}"/>
              </a:ext>
            </a:extLst>
          </p:cNvPr>
          <p:cNvSpPr txBox="1"/>
          <p:nvPr/>
        </p:nvSpPr>
        <p:spPr>
          <a:xfrm>
            <a:off x="422629" y="881670"/>
            <a:ext cx="782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Inter"/>
              </a:rPr>
              <a:t>Section B </a:t>
            </a:r>
            <a:r>
              <a:rPr lang="en-GB" sz="4000" dirty="0">
                <a:solidFill>
                  <a:srgbClr val="0070C0"/>
                </a:solidFill>
                <a:latin typeface="Inter"/>
              </a:rPr>
              <a:t>(bar 16 to end):</a:t>
            </a:r>
            <a:endParaRPr lang="en-GB" sz="4000" b="1" dirty="0">
              <a:solidFill>
                <a:srgbClr val="0070C0"/>
              </a:solidFill>
              <a:latin typeface="In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FFFF2-7F9C-45D3-86C9-4F15BB5E6208}"/>
              </a:ext>
            </a:extLst>
          </p:cNvPr>
          <p:cNvSpPr txBox="1"/>
          <p:nvPr/>
        </p:nvSpPr>
        <p:spPr>
          <a:xfrm>
            <a:off x="422629" y="1733282"/>
            <a:ext cx="10974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Begins in F# minor. </a:t>
            </a:r>
            <a:r>
              <a:rPr lang="en-GB" sz="3600" dirty="0">
                <a:solidFill>
                  <a:srgbClr val="C00000"/>
                </a:solidFill>
                <a:latin typeface="Inter"/>
              </a:rPr>
              <a:t>Motif X</a:t>
            </a:r>
            <a:r>
              <a:rPr lang="en-GB" sz="3600" dirty="0">
                <a:latin typeface="Inter"/>
              </a:rPr>
              <a:t> on flute establishes the key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C00000"/>
                </a:solidFill>
                <a:latin typeface="Inter"/>
              </a:rPr>
              <a:t>Motif X</a:t>
            </a:r>
            <a:r>
              <a:rPr lang="en-GB" sz="3600" dirty="0">
                <a:latin typeface="Inter"/>
              </a:rPr>
              <a:t> passed between flute and cello, moving through keys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Inter"/>
              </a:rPr>
              <a:t>Motif Y </a:t>
            </a:r>
            <a:r>
              <a:rPr lang="en-GB" sz="3600" dirty="0">
                <a:latin typeface="Inter"/>
              </a:rPr>
              <a:t>on flute used to modulate to relative major (D)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Flute and violin play the melody, cello has </a:t>
            </a:r>
            <a:r>
              <a:rPr lang="en-GB" sz="3600" dirty="0">
                <a:solidFill>
                  <a:srgbClr val="C00000"/>
                </a:solidFill>
                <a:latin typeface="Inter"/>
              </a:rPr>
              <a:t>motif X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C00000"/>
                </a:solidFill>
                <a:latin typeface="Inter"/>
              </a:rPr>
              <a:t>Motif X</a:t>
            </a:r>
            <a:r>
              <a:rPr lang="en-GB" sz="3600" dirty="0">
                <a:latin typeface="Inter"/>
              </a:rPr>
              <a:t> and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Inter"/>
              </a:rPr>
              <a:t>Motif Y</a:t>
            </a:r>
            <a:r>
              <a:rPr lang="en-GB" sz="3600" dirty="0">
                <a:latin typeface="Inter"/>
              </a:rPr>
              <a:t> modified and used to modulate back to home/tonic key (B minor)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F5118C"/>
                </a:solidFill>
                <a:latin typeface="Inter"/>
              </a:rPr>
              <a:t>Perfect cadence </a:t>
            </a:r>
            <a:r>
              <a:rPr lang="en-GB" sz="3600" dirty="0">
                <a:latin typeface="Inter"/>
              </a:rPr>
              <a:t>in home key, cello has </a:t>
            </a:r>
            <a:r>
              <a:rPr lang="en-GB" sz="3600" dirty="0">
                <a:solidFill>
                  <a:srgbClr val="C00000"/>
                </a:solidFill>
                <a:latin typeface="Inter"/>
              </a:rPr>
              <a:t>Motif X</a:t>
            </a:r>
          </a:p>
        </p:txBody>
      </p:sp>
    </p:spTree>
    <p:extLst>
      <p:ext uri="{BB962C8B-B14F-4D97-AF65-F5344CB8AC3E}">
        <p14:creationId xmlns:p14="http://schemas.microsoft.com/office/powerpoint/2010/main" val="3119778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2D1338-B2A0-4657-B458-2141CFC48B79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J.S. Bach – Badinerie – 1738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B7158-F0E7-469C-BC9D-F82B4CE95900}"/>
              </a:ext>
            </a:extLst>
          </p:cNvPr>
          <p:cNvSpPr txBox="1"/>
          <p:nvPr/>
        </p:nvSpPr>
        <p:spPr>
          <a:xfrm>
            <a:off x="608815" y="976268"/>
            <a:ext cx="782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Inter"/>
              </a:rPr>
              <a:t>Section B </a:t>
            </a:r>
            <a:r>
              <a:rPr lang="en-GB" sz="4000" b="1" dirty="0">
                <a:latin typeface="Inter"/>
              </a:rPr>
              <a:t>repeats</a:t>
            </a:r>
            <a:endParaRPr lang="en-GB" sz="4000" b="1" dirty="0">
              <a:solidFill>
                <a:srgbClr val="0070C0"/>
              </a:solidFill>
              <a:latin typeface="In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FFFF2-7F9C-45D3-86C9-4F15BB5E6208}"/>
              </a:ext>
            </a:extLst>
          </p:cNvPr>
          <p:cNvSpPr txBox="1"/>
          <p:nvPr/>
        </p:nvSpPr>
        <p:spPr>
          <a:xfrm>
            <a:off x="608817" y="1622599"/>
            <a:ext cx="1097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Final 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perfect cadence </a:t>
            </a:r>
            <a:r>
              <a:rPr lang="en-GB" sz="3600" dirty="0">
                <a:latin typeface="Inter"/>
              </a:rPr>
              <a:t>in home key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solidFill>
                  <a:srgbClr val="F5118C"/>
                </a:solidFill>
                <a:latin typeface="Inter"/>
              </a:rPr>
              <a:t>Ornament/suspension </a:t>
            </a:r>
            <a:r>
              <a:rPr lang="en-GB" sz="3600" dirty="0">
                <a:latin typeface="Inter"/>
              </a:rPr>
              <a:t>on flute</a:t>
            </a:r>
          </a:p>
        </p:txBody>
      </p:sp>
    </p:spTree>
    <p:extLst>
      <p:ext uri="{BB962C8B-B14F-4D97-AF65-F5344CB8AC3E}">
        <p14:creationId xmlns:p14="http://schemas.microsoft.com/office/powerpoint/2010/main" val="3135230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A91D6B-85BA-4027-BA56-03D344886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06" y="348792"/>
            <a:ext cx="5885188" cy="1461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6FE034-1BFD-4E8C-8EE1-8A690E6CD9F6}"/>
              </a:ext>
            </a:extLst>
          </p:cNvPr>
          <p:cNvSpPr txBox="1"/>
          <p:nvPr/>
        </p:nvSpPr>
        <p:spPr>
          <a:xfrm>
            <a:off x="6415385" y="2030976"/>
            <a:ext cx="5519080" cy="2862322"/>
          </a:xfrm>
          <a:prstGeom prst="rect">
            <a:avLst/>
          </a:prstGeom>
          <a:solidFill>
            <a:srgbClr val="F511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Inter"/>
              </a:rPr>
              <a:t>For more information about concerts, education projects, resources and recordings, visit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lpo.org.uk</a:t>
            </a:r>
            <a:endParaRPr lang="en-GB" sz="3600" b="1" dirty="0">
              <a:solidFill>
                <a:schemeClr val="bg1"/>
              </a:solidFill>
              <a:latin typeface="Inter"/>
            </a:endParaRPr>
          </a:p>
        </p:txBody>
      </p:sp>
      <p:pic>
        <p:nvPicPr>
          <p:cNvPr id="6" name="Picture 2" descr="Homepage - LPO">
            <a:extLst>
              <a:ext uri="{FF2B5EF4-FFF2-40B4-BE49-F238E27FC236}">
                <a16:creationId xmlns:a16="http://schemas.microsoft.com/office/drawing/2014/main" id="{365A815A-2A03-42A2-A1FA-CA9E89197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3" y="1986449"/>
            <a:ext cx="5246424" cy="34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566812-F60D-45E4-8E4F-EF55FAADC21F}"/>
              </a:ext>
            </a:extLst>
          </p:cNvPr>
          <p:cNvSpPr/>
          <p:nvPr/>
        </p:nvSpPr>
        <p:spPr>
          <a:xfrm>
            <a:off x="105406" y="5780104"/>
            <a:ext cx="120865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err="1">
                <a:latin typeface="Inter"/>
                <a:ea typeface="Calibri" panose="020F0502020204030204" pitchFamily="34" charset="0"/>
              </a:rPr>
              <a:t>BrightSparks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 is generously funded by the Rothschild Foundation with additional support from the Candide Trust, </a:t>
            </a:r>
            <a:r>
              <a:rPr lang="en-GB" i="1" dirty="0" err="1">
                <a:latin typeface="Inter"/>
                <a:ea typeface="Calibri" panose="020F0502020204030204" pitchFamily="34" charset="0"/>
              </a:rPr>
              <a:t>Dunard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 Fund, Rivers Foundation, The R K Charitable Trust, Mr &amp; Mrs Philip Kan, Gill and Julian Simmonds</a:t>
            </a:r>
          </a:p>
          <a:p>
            <a:pPr algn="ctr"/>
            <a:r>
              <a:rPr lang="en-GB" sz="1600" dirty="0">
                <a:effectLst/>
                <a:latin typeface="Inter"/>
                <a:ea typeface="Calibri" panose="020F0502020204030204" pitchFamily="34" charset="0"/>
              </a:rPr>
              <a:t>© Rachel Leach and the London Philharmonic Orchestra 2022</a:t>
            </a:r>
          </a:p>
        </p:txBody>
      </p:sp>
    </p:spTree>
    <p:extLst>
      <p:ext uri="{BB962C8B-B14F-4D97-AF65-F5344CB8AC3E}">
        <p14:creationId xmlns:p14="http://schemas.microsoft.com/office/powerpoint/2010/main" val="192454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451785-6E61-46B4-BF24-CC1399764477}"/>
              </a:ext>
            </a:extLst>
          </p:cNvPr>
          <p:cNvSpPr txBox="1"/>
          <p:nvPr/>
        </p:nvSpPr>
        <p:spPr>
          <a:xfrm>
            <a:off x="51276" y="414781"/>
            <a:ext cx="629223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latin typeface="Inter"/>
              </a:rPr>
              <a:t>Johann Sebastian</a:t>
            </a:r>
          </a:p>
          <a:p>
            <a:r>
              <a:rPr lang="en-GB" sz="6600" b="1" dirty="0">
                <a:latin typeface="Inter"/>
              </a:rPr>
              <a:t>Bach</a:t>
            </a:r>
          </a:p>
          <a:p>
            <a:r>
              <a:rPr lang="en-GB" sz="4400" dirty="0">
                <a:latin typeface="Inter"/>
              </a:rPr>
              <a:t>(1685–1750)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F2E2F8-6087-487C-AC64-69A0826E4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11" y="0"/>
            <a:ext cx="584848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9A3724-BBA9-481F-AA0F-4279448EB82E}"/>
              </a:ext>
            </a:extLst>
          </p:cNvPr>
          <p:cNvSpPr txBox="1"/>
          <p:nvPr/>
        </p:nvSpPr>
        <p:spPr>
          <a:xfrm>
            <a:off x="358219" y="3346515"/>
            <a:ext cx="54902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3200" dirty="0">
                <a:latin typeface="Inter"/>
              </a:rPr>
              <a:t>German Baroque composer</a:t>
            </a:r>
          </a:p>
          <a:p>
            <a:pPr marL="457200" indent="-4572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3200" dirty="0">
                <a:latin typeface="Inter"/>
              </a:rPr>
              <a:t>Regarded as one of the best composers that ever lived</a:t>
            </a:r>
          </a:p>
          <a:p>
            <a:pPr marL="457200" indent="-4572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3200" dirty="0">
                <a:latin typeface="Inter"/>
              </a:rPr>
              <a:t>‘Badinerie’ performed by flute, string orchestra and harpsichord</a:t>
            </a:r>
            <a:r>
              <a:rPr lang="en-GB" sz="3200" b="1" dirty="0">
                <a:solidFill>
                  <a:srgbClr val="F5118C"/>
                </a:solidFill>
                <a:latin typeface="Inter"/>
              </a:rPr>
              <a:t> </a:t>
            </a:r>
            <a:r>
              <a:rPr lang="en-GB" sz="3200" dirty="0">
                <a:solidFill>
                  <a:srgbClr val="F5118C"/>
                </a:solidFill>
                <a:latin typeface="Inter"/>
              </a:rPr>
              <a:t>continuo</a:t>
            </a:r>
            <a:endParaRPr lang="en-GB" sz="3200" i="1" dirty="0"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04253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C44080-7FE4-4557-AD46-D12483979B71}"/>
              </a:ext>
            </a:extLst>
          </p:cNvPr>
          <p:cNvSpPr txBox="1"/>
          <p:nvPr/>
        </p:nvSpPr>
        <p:spPr>
          <a:xfrm>
            <a:off x="326794" y="1490581"/>
            <a:ext cx="115384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5118C"/>
                </a:solidFill>
                <a:latin typeface="Inter"/>
              </a:rPr>
              <a:t>Continuo = </a:t>
            </a:r>
            <a:r>
              <a:rPr lang="en-GB" sz="5400" dirty="0">
                <a:solidFill>
                  <a:srgbClr val="F5118C"/>
                </a:solidFill>
                <a:latin typeface="Inter"/>
              </a:rPr>
              <a:t>improvised accompaniment of chords/harmony over bassline, played by harpsichord.</a:t>
            </a:r>
          </a:p>
          <a:p>
            <a:r>
              <a:rPr lang="en-GB" sz="5400" dirty="0">
                <a:solidFill>
                  <a:srgbClr val="F5118C"/>
                </a:solidFill>
                <a:latin typeface="Inter"/>
              </a:rPr>
              <a:t>A good indication that we are in the Baroque period.</a:t>
            </a:r>
            <a:endParaRPr lang="en-GB" sz="5400" b="1" dirty="0">
              <a:solidFill>
                <a:srgbClr val="F5118C"/>
              </a:solidFill>
              <a:latin typeface="Inte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D1338-B2A0-4657-B458-2141CFC48B79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J.S. Bach – Badinerie – 1738</a:t>
            </a:r>
          </a:p>
        </p:txBody>
      </p:sp>
    </p:spTree>
    <p:extLst>
      <p:ext uri="{BB962C8B-B14F-4D97-AF65-F5344CB8AC3E}">
        <p14:creationId xmlns:p14="http://schemas.microsoft.com/office/powerpoint/2010/main" val="398021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C44080-7FE4-4557-AD46-D12483979B71}"/>
              </a:ext>
            </a:extLst>
          </p:cNvPr>
          <p:cNvSpPr txBox="1"/>
          <p:nvPr/>
        </p:nvSpPr>
        <p:spPr>
          <a:xfrm>
            <a:off x="326794" y="976268"/>
            <a:ext cx="11538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5118C"/>
                </a:solidFill>
                <a:latin typeface="Inter"/>
              </a:rPr>
              <a:t>Concerto = </a:t>
            </a:r>
            <a:r>
              <a:rPr lang="en-GB" sz="4400" dirty="0">
                <a:solidFill>
                  <a:srgbClr val="F5118C"/>
                </a:solidFill>
                <a:latin typeface="Inter"/>
              </a:rPr>
              <a:t>piece for soloist and orchestra</a:t>
            </a:r>
            <a:endParaRPr lang="en-GB" sz="4400" b="1" dirty="0">
              <a:solidFill>
                <a:srgbClr val="F5118C"/>
              </a:solidFill>
              <a:latin typeface="Inte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1F0618-43AB-463B-AA1F-A5CCD8FA1A00}"/>
              </a:ext>
            </a:extLst>
          </p:cNvPr>
          <p:cNvSpPr txBox="1"/>
          <p:nvPr/>
        </p:nvSpPr>
        <p:spPr>
          <a:xfrm>
            <a:off x="326794" y="1745709"/>
            <a:ext cx="11384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Inter"/>
              </a:rPr>
              <a:t>Baroque Period</a:t>
            </a:r>
          </a:p>
          <a:p>
            <a:r>
              <a:rPr lang="en-GB" sz="3600" dirty="0">
                <a:latin typeface="Inter"/>
              </a:rPr>
              <a:t>Two types of concerto: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b="1" dirty="0">
                <a:latin typeface="Inter"/>
              </a:rPr>
              <a:t>Solo concerto</a:t>
            </a:r>
            <a:r>
              <a:rPr lang="en-GB" sz="3600" dirty="0">
                <a:latin typeface="Inter"/>
              </a:rPr>
              <a:t> = one soloist and orchestra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b="1" dirty="0">
                <a:latin typeface="Inter"/>
              </a:rPr>
              <a:t>Concerto </a:t>
            </a:r>
            <a:r>
              <a:rPr lang="en-GB" sz="3600" b="1" dirty="0" err="1">
                <a:latin typeface="Inter"/>
              </a:rPr>
              <a:t>grosso</a:t>
            </a:r>
            <a:r>
              <a:rPr lang="en-GB" sz="3600" b="1" dirty="0">
                <a:latin typeface="Inter"/>
              </a:rPr>
              <a:t> </a:t>
            </a:r>
            <a:r>
              <a:rPr lang="en-GB" sz="3600" dirty="0">
                <a:latin typeface="Inter"/>
              </a:rPr>
              <a:t>= small group of soloists (</a:t>
            </a:r>
            <a:r>
              <a:rPr lang="en-GB" sz="3600" dirty="0">
                <a:solidFill>
                  <a:srgbClr val="F5118C"/>
                </a:solidFill>
                <a:latin typeface="Inter"/>
              </a:rPr>
              <a:t>concertino</a:t>
            </a:r>
            <a:r>
              <a:rPr lang="en-GB" sz="3600" dirty="0">
                <a:latin typeface="Inter"/>
              </a:rPr>
              <a:t>) and accompanying group (</a:t>
            </a:r>
            <a:r>
              <a:rPr lang="en-GB" sz="3600" dirty="0" err="1">
                <a:solidFill>
                  <a:srgbClr val="F5118C"/>
                </a:solidFill>
                <a:latin typeface="Inter"/>
              </a:rPr>
              <a:t>ripieno</a:t>
            </a:r>
            <a:r>
              <a:rPr lang="en-GB" sz="3600" dirty="0">
                <a:latin typeface="Inter"/>
              </a:rPr>
              <a:t>)</a:t>
            </a:r>
            <a:endParaRPr lang="en-GB" b="1" dirty="0">
              <a:latin typeface="Int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66DB71-1F79-4EC1-BE1E-FB20C2BF4271}"/>
              </a:ext>
            </a:extLst>
          </p:cNvPr>
          <p:cNvSpPr txBox="1"/>
          <p:nvPr/>
        </p:nvSpPr>
        <p:spPr>
          <a:xfrm>
            <a:off x="326794" y="5005633"/>
            <a:ext cx="11538409" cy="1446550"/>
          </a:xfrm>
          <a:prstGeom prst="rect">
            <a:avLst/>
          </a:prstGeom>
          <a:solidFill>
            <a:srgbClr val="F5118C"/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Remember! </a:t>
            </a:r>
            <a:r>
              <a:rPr lang="en-GB" sz="4400" dirty="0">
                <a:solidFill>
                  <a:schemeClr val="bg1"/>
                </a:solidFill>
              </a:rPr>
              <a:t>– Although the flute plays a significant role in this piece, it is </a:t>
            </a:r>
            <a:r>
              <a:rPr lang="en-GB" sz="4400" b="1" u="sng" dirty="0">
                <a:solidFill>
                  <a:schemeClr val="bg1"/>
                </a:solidFill>
              </a:rPr>
              <a:t>not</a:t>
            </a:r>
            <a:r>
              <a:rPr lang="en-GB" sz="4400" dirty="0">
                <a:solidFill>
                  <a:schemeClr val="bg1"/>
                </a:solidFill>
              </a:rPr>
              <a:t> a concerto!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59125-566A-497E-B0D2-92D1F00B43FD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J.S. Bach – Badinerie – 1738</a:t>
            </a:r>
          </a:p>
        </p:txBody>
      </p:sp>
    </p:spTree>
    <p:extLst>
      <p:ext uri="{BB962C8B-B14F-4D97-AF65-F5344CB8AC3E}">
        <p14:creationId xmlns:p14="http://schemas.microsoft.com/office/powerpoint/2010/main" val="173279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C44080-7FE4-4557-AD46-D12483979B71}"/>
              </a:ext>
            </a:extLst>
          </p:cNvPr>
          <p:cNvSpPr txBox="1"/>
          <p:nvPr/>
        </p:nvSpPr>
        <p:spPr>
          <a:xfrm>
            <a:off x="474479" y="3044279"/>
            <a:ext cx="115384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5118C"/>
                </a:solidFill>
                <a:latin typeface="Inter"/>
              </a:rPr>
              <a:t>Orchestral Suite = </a:t>
            </a:r>
            <a:r>
              <a:rPr lang="en-GB" sz="4400" dirty="0">
                <a:solidFill>
                  <a:srgbClr val="F5118C"/>
                </a:solidFill>
                <a:latin typeface="Inter"/>
              </a:rPr>
              <a:t>collection of small pieces in different dance styles</a:t>
            </a:r>
          </a:p>
          <a:p>
            <a:endParaRPr lang="en-GB" sz="4400" b="1" dirty="0">
              <a:solidFill>
                <a:srgbClr val="F5118C"/>
              </a:solidFill>
              <a:latin typeface="Inter"/>
            </a:endParaRPr>
          </a:p>
          <a:p>
            <a:r>
              <a:rPr lang="en-GB" sz="4400" b="1" dirty="0">
                <a:solidFill>
                  <a:srgbClr val="F5118C"/>
                </a:solidFill>
                <a:latin typeface="Inter"/>
              </a:rPr>
              <a:t>Badinerie = </a:t>
            </a:r>
            <a:r>
              <a:rPr lang="en-GB" sz="4400" dirty="0">
                <a:solidFill>
                  <a:srgbClr val="F5118C"/>
                </a:solidFill>
                <a:latin typeface="Inter"/>
              </a:rPr>
              <a:t>fun, light-hearted lively (means ‘banter’)</a:t>
            </a:r>
            <a:endParaRPr lang="en-GB" sz="4400" b="1" dirty="0">
              <a:solidFill>
                <a:srgbClr val="F5118C"/>
              </a:solidFill>
              <a:latin typeface="Inte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1F0618-43AB-463B-AA1F-A5CCD8FA1A00}"/>
              </a:ext>
            </a:extLst>
          </p:cNvPr>
          <p:cNvSpPr txBox="1"/>
          <p:nvPr/>
        </p:nvSpPr>
        <p:spPr>
          <a:xfrm>
            <a:off x="326794" y="1218919"/>
            <a:ext cx="11384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Written for flute, string orchestra and harpsichord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This is the second movement from a seven-movement suite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21CAF-45FD-4FDD-9324-68F3BDFDE9CD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J.S. Bach – Badinerie – 1738</a:t>
            </a:r>
          </a:p>
        </p:txBody>
      </p:sp>
    </p:spTree>
    <p:extLst>
      <p:ext uri="{BB962C8B-B14F-4D97-AF65-F5344CB8AC3E}">
        <p14:creationId xmlns:p14="http://schemas.microsoft.com/office/powerpoint/2010/main" val="224677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2D1338-B2A0-4657-B458-2141CFC48B79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J.S. Bach – Badinerie – 1738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1F0618-43AB-463B-AA1F-A5CCD8FA1A00}"/>
              </a:ext>
            </a:extLst>
          </p:cNvPr>
          <p:cNvSpPr txBox="1"/>
          <p:nvPr/>
        </p:nvSpPr>
        <p:spPr>
          <a:xfrm>
            <a:off x="403781" y="2123892"/>
            <a:ext cx="11384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Written for flute, string orchestra and harpsichord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2/4 time signature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dirty="0">
                <a:latin typeface="Inter"/>
              </a:rPr>
              <a:t>Allegro (fast)</a:t>
            </a:r>
          </a:p>
          <a:p>
            <a:pPr marL="571500" indent="-5715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3600" b="1" dirty="0">
                <a:solidFill>
                  <a:srgbClr val="F5118C"/>
                </a:solidFill>
                <a:latin typeface="Inter"/>
              </a:rPr>
              <a:t>Binary </a:t>
            </a:r>
            <a:r>
              <a:rPr lang="en-GB" sz="3600" b="1" dirty="0">
                <a:latin typeface="Inter"/>
              </a:rPr>
              <a:t>form (AA BB)</a:t>
            </a:r>
            <a:r>
              <a:rPr lang="en-GB" sz="3600" dirty="0">
                <a:latin typeface="Inter"/>
              </a:rPr>
              <a:t> – like many Baroque pieces</a:t>
            </a:r>
            <a:endParaRPr lang="en-GB" sz="3600" b="1" dirty="0"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17419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18684BD-7DBC-41D9-AF8C-5591AB335323}"/>
              </a:ext>
            </a:extLst>
          </p:cNvPr>
          <p:cNvSpPr txBox="1"/>
          <p:nvPr/>
        </p:nvSpPr>
        <p:spPr>
          <a:xfrm>
            <a:off x="1556656" y="2705725"/>
            <a:ext cx="40150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800" b="1" dirty="0">
                <a:latin typeface="Inter"/>
              </a:rPr>
              <a:t>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457A1-EEEA-4A33-AF0E-33FC01A08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6" b="91397" l="9982" r="89973">
                        <a14:foregroundMark x1="45811" y1="91397" x2="45811" y2="91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20270" y="1240469"/>
            <a:ext cx="4167630" cy="4598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443C8D-6BBB-422D-816B-BE405B4BD02F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J.S. Bach – Badinerie – 1738 </a:t>
            </a:r>
          </a:p>
        </p:txBody>
      </p:sp>
    </p:spTree>
    <p:extLst>
      <p:ext uri="{BB962C8B-B14F-4D97-AF65-F5344CB8AC3E}">
        <p14:creationId xmlns:p14="http://schemas.microsoft.com/office/powerpoint/2010/main" val="340437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720E3C-5A5B-4028-9708-574C4391EDB3}"/>
              </a:ext>
            </a:extLst>
          </p:cNvPr>
          <p:cNvSpPr txBox="1"/>
          <p:nvPr/>
        </p:nvSpPr>
        <p:spPr>
          <a:xfrm>
            <a:off x="2315851" y="329937"/>
            <a:ext cx="7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2">
                    <a:lumMod val="50000"/>
                  </a:schemeClr>
                </a:solidFill>
              </a:rPr>
              <a:t>J.S. Bach – Badinerie – 1738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46AC7-7985-42DC-866A-C9C820854211}"/>
              </a:ext>
            </a:extLst>
          </p:cNvPr>
          <p:cNvSpPr txBox="1"/>
          <p:nvPr/>
        </p:nvSpPr>
        <p:spPr>
          <a:xfrm>
            <a:off x="1860578" y="2367171"/>
            <a:ext cx="847084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b="1" dirty="0">
                <a:latin typeface="Inter"/>
              </a:rPr>
              <a:t>Music is built from two </a:t>
            </a:r>
            <a:br>
              <a:rPr lang="en-GB" sz="6600" b="1" dirty="0">
                <a:latin typeface="Inter"/>
              </a:rPr>
            </a:br>
            <a:r>
              <a:rPr lang="en-GB" sz="6600" b="1" dirty="0">
                <a:latin typeface="Inter"/>
              </a:rPr>
              <a:t>melodic motifs: </a:t>
            </a:r>
            <a:br>
              <a:rPr lang="en-GB" sz="6600" b="1" dirty="0">
                <a:latin typeface="Inter"/>
              </a:rPr>
            </a:br>
            <a:r>
              <a:rPr lang="en-GB" sz="6600" b="1" dirty="0">
                <a:solidFill>
                  <a:srgbClr val="C00000"/>
                </a:solidFill>
                <a:latin typeface="Inter"/>
              </a:rPr>
              <a:t>X</a:t>
            </a:r>
            <a:r>
              <a:rPr lang="en-GB" sz="6600" b="1" dirty="0">
                <a:latin typeface="Inter"/>
              </a:rPr>
              <a:t> and </a:t>
            </a:r>
            <a:r>
              <a:rPr lang="en-GB" sz="6600" b="1" dirty="0">
                <a:solidFill>
                  <a:schemeClr val="accent6">
                    <a:lumMod val="75000"/>
                  </a:schemeClr>
                </a:solidFill>
                <a:latin typeface="Inter"/>
              </a:rPr>
              <a:t>Y</a:t>
            </a:r>
            <a:endParaRPr lang="en-GB" sz="6600" b="1" dirty="0"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152136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1038</Words>
  <Application>Microsoft Office PowerPoint</Application>
  <PresentationFormat>Widescreen</PresentationFormat>
  <Paragraphs>133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Smith</dc:creator>
  <cp:lastModifiedBy>Hannah Smith</cp:lastModifiedBy>
  <cp:revision>20</cp:revision>
  <dcterms:created xsi:type="dcterms:W3CDTF">2022-12-12T12:31:59Z</dcterms:created>
  <dcterms:modified xsi:type="dcterms:W3CDTF">2022-12-20T16:27:24Z</dcterms:modified>
</cp:coreProperties>
</file>